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0"/>
  </p:notesMasterIdLst>
  <p:sldIdLst>
    <p:sldId id="262" r:id="rId4"/>
    <p:sldId id="269" r:id="rId5"/>
    <p:sldId id="267" r:id="rId6"/>
    <p:sldId id="264" r:id="rId7"/>
    <p:sldId id="270" r:id="rId8"/>
    <p:sldId id="268" r:id="rId9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86" autoAdjust="0"/>
  </p:normalViewPr>
  <p:slideViewPr>
    <p:cSldViewPr>
      <p:cViewPr varScale="1">
        <p:scale>
          <a:sx n="61" d="100"/>
          <a:sy n="61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EFA00-7188-42C2-9419-2D841A6093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E6FAF22-0FC5-41BD-ADE5-B69BA18070C4}">
      <dgm:prSet custT="1"/>
      <dgm:spPr/>
      <dgm:t>
        <a:bodyPr/>
        <a:lstStyle/>
        <a:p>
          <a:pPr rtl="0"/>
          <a:r>
            <a:rPr lang="en-NZ" sz="1400" dirty="0" smtClean="0"/>
            <a:t>Protecting the Government’s investment in Tertiary Education</a:t>
          </a:r>
          <a:endParaRPr lang="en-NZ" sz="1400" dirty="0"/>
        </a:p>
      </dgm:t>
    </dgm:pt>
    <dgm:pt modelId="{BF187B7D-207C-4F01-B7CA-5D0BC7991331}" type="parTrans" cxnId="{4E9FE57F-3718-4785-9635-B4EF1E218338}">
      <dgm:prSet/>
      <dgm:spPr/>
      <dgm:t>
        <a:bodyPr/>
        <a:lstStyle/>
        <a:p>
          <a:endParaRPr lang="en-NZ"/>
        </a:p>
      </dgm:t>
    </dgm:pt>
    <dgm:pt modelId="{57F0E5BC-F6DF-4608-84BF-ABC03AE94499}" type="sibTrans" cxnId="{4E9FE57F-3718-4785-9635-B4EF1E218338}">
      <dgm:prSet/>
      <dgm:spPr/>
      <dgm:t>
        <a:bodyPr/>
        <a:lstStyle/>
        <a:p>
          <a:endParaRPr lang="en-NZ"/>
        </a:p>
      </dgm:t>
    </dgm:pt>
    <dgm:pt modelId="{1304B11A-59A4-4DCD-BE25-8F2DFB77858E}">
      <dgm:prSet custT="1"/>
      <dgm:spPr/>
      <dgm:t>
        <a:bodyPr/>
        <a:lstStyle/>
        <a:p>
          <a:pPr rtl="0"/>
          <a:r>
            <a:rPr lang="en-NZ" sz="1400" dirty="0" smtClean="0"/>
            <a:t>Assuring the Minister about the viability and sustainability of institutions</a:t>
          </a:r>
          <a:endParaRPr lang="en-NZ" sz="1400" dirty="0"/>
        </a:p>
      </dgm:t>
    </dgm:pt>
    <dgm:pt modelId="{8BA0CB66-655C-4333-85E9-D69AD7F600B6}" type="parTrans" cxnId="{529D09A9-BB7B-4DCD-9B75-4E364871F297}">
      <dgm:prSet/>
      <dgm:spPr/>
      <dgm:t>
        <a:bodyPr/>
        <a:lstStyle/>
        <a:p>
          <a:endParaRPr lang="en-NZ"/>
        </a:p>
      </dgm:t>
    </dgm:pt>
    <dgm:pt modelId="{DC7344F6-6E61-48B2-B888-7E8119C8521C}" type="sibTrans" cxnId="{529D09A9-BB7B-4DCD-9B75-4E364871F297}">
      <dgm:prSet/>
      <dgm:spPr/>
      <dgm:t>
        <a:bodyPr/>
        <a:lstStyle/>
        <a:p>
          <a:endParaRPr lang="en-NZ"/>
        </a:p>
      </dgm:t>
    </dgm:pt>
    <dgm:pt modelId="{817F488C-EE54-4DE4-98E3-2F9DFAAAB37F}">
      <dgm:prSet custT="1"/>
      <dgm:spPr/>
      <dgm:t>
        <a:bodyPr/>
        <a:lstStyle/>
        <a:p>
          <a:pPr rtl="0"/>
          <a:r>
            <a:rPr lang="en-NZ" sz="1400" dirty="0" smtClean="0"/>
            <a:t>A legal responsibility for the TEC</a:t>
          </a:r>
          <a:endParaRPr lang="en-NZ" sz="1400" dirty="0"/>
        </a:p>
      </dgm:t>
    </dgm:pt>
    <dgm:pt modelId="{DCE1A6D7-DCBF-4FFE-B311-682791DEE6D0}" type="parTrans" cxnId="{8DE45DB7-7638-45EB-ABC9-25F0C02F2CAF}">
      <dgm:prSet/>
      <dgm:spPr/>
      <dgm:t>
        <a:bodyPr/>
        <a:lstStyle/>
        <a:p>
          <a:endParaRPr lang="en-NZ"/>
        </a:p>
      </dgm:t>
    </dgm:pt>
    <dgm:pt modelId="{C239DFF3-BC14-4071-A57D-5798E172A801}" type="sibTrans" cxnId="{8DE45DB7-7638-45EB-ABC9-25F0C02F2CAF}">
      <dgm:prSet/>
      <dgm:spPr/>
      <dgm:t>
        <a:bodyPr/>
        <a:lstStyle/>
        <a:p>
          <a:endParaRPr lang="en-NZ"/>
        </a:p>
      </dgm:t>
    </dgm:pt>
    <dgm:pt modelId="{F078C26E-0046-4F0C-82B9-DDBD3A5E7C9B}">
      <dgm:prSet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rtl="0"/>
          <a:r>
            <a:rPr lang="en-NZ" sz="1400" dirty="0" smtClean="0"/>
            <a:t>Ensuring positive outcomes for students  </a:t>
          </a:r>
          <a:endParaRPr lang="en-NZ" sz="1400" dirty="0"/>
        </a:p>
      </dgm:t>
    </dgm:pt>
    <dgm:pt modelId="{7BDE68FF-258A-4164-B9BA-61C76735414B}" type="parTrans" cxnId="{F2857C7F-D025-4D83-8E50-39B7E3B9E77C}">
      <dgm:prSet/>
      <dgm:spPr/>
      <dgm:t>
        <a:bodyPr/>
        <a:lstStyle/>
        <a:p>
          <a:endParaRPr lang="en-NZ"/>
        </a:p>
      </dgm:t>
    </dgm:pt>
    <dgm:pt modelId="{A55A6DA2-DD09-4247-9E69-E38D5D33BE76}" type="sibTrans" cxnId="{F2857C7F-D025-4D83-8E50-39B7E3B9E77C}">
      <dgm:prSet/>
      <dgm:spPr/>
      <dgm:t>
        <a:bodyPr/>
        <a:lstStyle/>
        <a:p>
          <a:endParaRPr lang="en-NZ"/>
        </a:p>
      </dgm:t>
    </dgm:pt>
    <dgm:pt modelId="{B68C17BE-A162-45E3-BBFA-46102B65FA56}">
      <dgm:prSet custT="1"/>
      <dgm:spPr/>
      <dgm:t>
        <a:bodyPr/>
        <a:lstStyle/>
        <a:p>
          <a:pPr rtl="0"/>
          <a:r>
            <a:rPr lang="en-NZ" sz="1400" dirty="0" smtClean="0"/>
            <a:t>We focus on overall performance with an emphasis on risk</a:t>
          </a:r>
          <a:endParaRPr lang="en-NZ" sz="1400" dirty="0"/>
        </a:p>
      </dgm:t>
    </dgm:pt>
    <dgm:pt modelId="{4C57006D-7C5A-4379-92B1-EFF0C4C7D9CF}" type="parTrans" cxnId="{906ED895-8737-4BE3-92C8-A8CCC011EDBD}">
      <dgm:prSet/>
      <dgm:spPr/>
      <dgm:t>
        <a:bodyPr/>
        <a:lstStyle/>
        <a:p>
          <a:endParaRPr lang="en-NZ"/>
        </a:p>
      </dgm:t>
    </dgm:pt>
    <dgm:pt modelId="{1291C9CB-51EE-4D8A-8D99-FAD67083A390}" type="sibTrans" cxnId="{906ED895-8737-4BE3-92C8-A8CCC011EDBD}">
      <dgm:prSet/>
      <dgm:spPr/>
      <dgm:t>
        <a:bodyPr/>
        <a:lstStyle/>
        <a:p>
          <a:endParaRPr lang="en-NZ"/>
        </a:p>
      </dgm:t>
    </dgm:pt>
    <dgm:pt modelId="{C9726E1D-E98A-42E0-86D5-9FE1573A15DC}" type="pres">
      <dgm:prSet presAssocID="{B95EFA00-7188-42C2-9419-2D841A6093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773F5A93-2128-4D74-A90E-9B8D40962EA3}" type="pres">
      <dgm:prSet presAssocID="{B95EFA00-7188-42C2-9419-2D841A609357}" presName="arrow" presStyleLbl="bgShp" presStyleIdx="0" presStyleCnt="1"/>
      <dgm:spPr/>
    </dgm:pt>
    <dgm:pt modelId="{5B2DF87E-3AD3-44D2-9151-C5DA64BAC5A6}" type="pres">
      <dgm:prSet presAssocID="{B95EFA00-7188-42C2-9419-2D841A609357}" presName="linearProcess" presStyleCnt="0"/>
      <dgm:spPr/>
    </dgm:pt>
    <dgm:pt modelId="{F9CD9ADC-3C8A-47B7-BD56-7DEBCB10C63C}" type="pres">
      <dgm:prSet presAssocID="{4E6FAF22-0FC5-41BD-ADE5-B69BA18070C4}" presName="textNode" presStyleLbl="node1" presStyleIdx="0" presStyleCnt="5" custLinFactX="100000" custLinFactNeighborX="166479" custLinFactNeighborY="290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399192C-D4D7-4AF2-A228-78904712683F}" type="pres">
      <dgm:prSet presAssocID="{57F0E5BC-F6DF-4608-84BF-ABC03AE94499}" presName="sibTrans" presStyleCnt="0"/>
      <dgm:spPr/>
    </dgm:pt>
    <dgm:pt modelId="{18BA6C05-8E12-4497-AE77-83F763E01B7E}" type="pres">
      <dgm:prSet presAssocID="{1304B11A-59A4-4DCD-BE25-8F2DFB77858E}" presName="textNode" presStyleLbl="node1" presStyleIdx="1" presStyleCnt="5" custLinFactX="100000" custLinFactNeighborX="171994" custLinFactNeighborY="315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86F6F79-0EC3-4382-84CA-0043DC17A971}" type="pres">
      <dgm:prSet presAssocID="{DC7344F6-6E61-48B2-B888-7E8119C8521C}" presName="sibTrans" presStyleCnt="0"/>
      <dgm:spPr/>
    </dgm:pt>
    <dgm:pt modelId="{333D039D-2C01-4051-A251-9BED81E3A6C1}" type="pres">
      <dgm:prSet presAssocID="{817F488C-EE54-4DE4-98E3-2F9DFAAAB37F}" presName="textNode" presStyleLbl="node1" presStyleIdx="2" presStyleCnt="5" custLinFactX="-190156" custLinFactNeighborX="-200000" custLinFactNeighborY="362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EFAD735-8C5E-433E-9CF1-0D27A2C14315}" type="pres">
      <dgm:prSet presAssocID="{C239DFF3-BC14-4071-A57D-5798E172A801}" presName="sibTrans" presStyleCnt="0"/>
      <dgm:spPr/>
    </dgm:pt>
    <dgm:pt modelId="{4AD33180-C865-43B6-A722-B201C8FB3728}" type="pres">
      <dgm:prSet presAssocID="{F078C26E-0046-4F0C-82B9-DDBD3A5E7C9B}" presName="textNode" presStyleLbl="node1" presStyleIdx="3" presStyleCnt="5" custScaleX="87768" custScaleY="100015" custLinFactX="100000" custLinFactNeighborX="138295" custLinFactNeighborY="362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162BD6B-4B36-4603-8A6C-1488724C6FB9}" type="pres">
      <dgm:prSet presAssocID="{A55A6DA2-DD09-4247-9E69-E38D5D33BE76}" presName="sibTrans" presStyleCnt="0"/>
      <dgm:spPr/>
    </dgm:pt>
    <dgm:pt modelId="{FABBE697-8BF5-40F6-9336-04D73EFF57E0}" type="pres">
      <dgm:prSet presAssocID="{B68C17BE-A162-45E3-BBFA-46102B65FA56}" presName="textNode" presStyleLbl="node1" presStyleIdx="4" presStyleCnt="5" custLinFactX="-74586" custLinFactNeighborX="-100000" custLinFactNeighborY="315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3F7A806-5E92-4758-BD55-6D8D303307EF}" type="presOf" srcId="{B95EFA00-7188-42C2-9419-2D841A609357}" destId="{C9726E1D-E98A-42E0-86D5-9FE1573A15DC}" srcOrd="0" destOrd="0" presId="urn:microsoft.com/office/officeart/2005/8/layout/hProcess9"/>
    <dgm:cxn modelId="{53182630-DAA5-4E4E-9C76-574D2349B7AD}" type="presOf" srcId="{B68C17BE-A162-45E3-BBFA-46102B65FA56}" destId="{FABBE697-8BF5-40F6-9336-04D73EFF57E0}" srcOrd="0" destOrd="0" presId="urn:microsoft.com/office/officeart/2005/8/layout/hProcess9"/>
    <dgm:cxn modelId="{BD117642-2DFE-4361-9E22-AA6CEEA2E8D7}" type="presOf" srcId="{F078C26E-0046-4F0C-82B9-DDBD3A5E7C9B}" destId="{4AD33180-C865-43B6-A722-B201C8FB3728}" srcOrd="0" destOrd="0" presId="urn:microsoft.com/office/officeart/2005/8/layout/hProcess9"/>
    <dgm:cxn modelId="{F2857C7F-D025-4D83-8E50-39B7E3B9E77C}" srcId="{B95EFA00-7188-42C2-9419-2D841A609357}" destId="{F078C26E-0046-4F0C-82B9-DDBD3A5E7C9B}" srcOrd="3" destOrd="0" parTransId="{7BDE68FF-258A-4164-B9BA-61C76735414B}" sibTransId="{A55A6DA2-DD09-4247-9E69-E38D5D33BE76}"/>
    <dgm:cxn modelId="{4E9FE57F-3718-4785-9635-B4EF1E218338}" srcId="{B95EFA00-7188-42C2-9419-2D841A609357}" destId="{4E6FAF22-0FC5-41BD-ADE5-B69BA18070C4}" srcOrd="0" destOrd="0" parTransId="{BF187B7D-207C-4F01-B7CA-5D0BC7991331}" sibTransId="{57F0E5BC-F6DF-4608-84BF-ABC03AE94499}"/>
    <dgm:cxn modelId="{B36D7E49-7CFB-4AA6-A0B0-169F6437C57D}" type="presOf" srcId="{817F488C-EE54-4DE4-98E3-2F9DFAAAB37F}" destId="{333D039D-2C01-4051-A251-9BED81E3A6C1}" srcOrd="0" destOrd="0" presId="urn:microsoft.com/office/officeart/2005/8/layout/hProcess9"/>
    <dgm:cxn modelId="{A562B0C1-0281-4CCD-B678-319ADE0EC098}" type="presOf" srcId="{4E6FAF22-0FC5-41BD-ADE5-B69BA18070C4}" destId="{F9CD9ADC-3C8A-47B7-BD56-7DEBCB10C63C}" srcOrd="0" destOrd="0" presId="urn:microsoft.com/office/officeart/2005/8/layout/hProcess9"/>
    <dgm:cxn modelId="{906ED895-8737-4BE3-92C8-A8CCC011EDBD}" srcId="{B95EFA00-7188-42C2-9419-2D841A609357}" destId="{B68C17BE-A162-45E3-BBFA-46102B65FA56}" srcOrd="4" destOrd="0" parTransId="{4C57006D-7C5A-4379-92B1-EFF0C4C7D9CF}" sibTransId="{1291C9CB-51EE-4D8A-8D99-FAD67083A390}"/>
    <dgm:cxn modelId="{CBB39CB6-6A03-45B8-B086-84A6BD74F412}" type="presOf" srcId="{1304B11A-59A4-4DCD-BE25-8F2DFB77858E}" destId="{18BA6C05-8E12-4497-AE77-83F763E01B7E}" srcOrd="0" destOrd="0" presId="urn:microsoft.com/office/officeart/2005/8/layout/hProcess9"/>
    <dgm:cxn modelId="{529D09A9-BB7B-4DCD-9B75-4E364871F297}" srcId="{B95EFA00-7188-42C2-9419-2D841A609357}" destId="{1304B11A-59A4-4DCD-BE25-8F2DFB77858E}" srcOrd="1" destOrd="0" parTransId="{8BA0CB66-655C-4333-85E9-D69AD7F600B6}" sibTransId="{DC7344F6-6E61-48B2-B888-7E8119C8521C}"/>
    <dgm:cxn modelId="{8DE45DB7-7638-45EB-ABC9-25F0C02F2CAF}" srcId="{B95EFA00-7188-42C2-9419-2D841A609357}" destId="{817F488C-EE54-4DE4-98E3-2F9DFAAAB37F}" srcOrd="2" destOrd="0" parTransId="{DCE1A6D7-DCBF-4FFE-B311-682791DEE6D0}" sibTransId="{C239DFF3-BC14-4071-A57D-5798E172A801}"/>
    <dgm:cxn modelId="{DCC2D133-C3D0-4C70-9428-8EF652B517BF}" type="presParOf" srcId="{C9726E1D-E98A-42E0-86D5-9FE1573A15DC}" destId="{773F5A93-2128-4D74-A90E-9B8D40962EA3}" srcOrd="0" destOrd="0" presId="urn:microsoft.com/office/officeart/2005/8/layout/hProcess9"/>
    <dgm:cxn modelId="{A9AE6AC1-9AAB-43FA-8EEB-D403BC084FD2}" type="presParOf" srcId="{C9726E1D-E98A-42E0-86D5-9FE1573A15DC}" destId="{5B2DF87E-3AD3-44D2-9151-C5DA64BAC5A6}" srcOrd="1" destOrd="0" presId="urn:microsoft.com/office/officeart/2005/8/layout/hProcess9"/>
    <dgm:cxn modelId="{6E8975EC-5547-4415-A7D9-533C078DF57B}" type="presParOf" srcId="{5B2DF87E-3AD3-44D2-9151-C5DA64BAC5A6}" destId="{F9CD9ADC-3C8A-47B7-BD56-7DEBCB10C63C}" srcOrd="0" destOrd="0" presId="urn:microsoft.com/office/officeart/2005/8/layout/hProcess9"/>
    <dgm:cxn modelId="{B752A38E-9B9A-4BC7-8E55-70D33CEE297A}" type="presParOf" srcId="{5B2DF87E-3AD3-44D2-9151-C5DA64BAC5A6}" destId="{E399192C-D4D7-4AF2-A228-78904712683F}" srcOrd="1" destOrd="0" presId="urn:microsoft.com/office/officeart/2005/8/layout/hProcess9"/>
    <dgm:cxn modelId="{76B62F58-A9E0-4298-8728-85ED9986B980}" type="presParOf" srcId="{5B2DF87E-3AD3-44D2-9151-C5DA64BAC5A6}" destId="{18BA6C05-8E12-4497-AE77-83F763E01B7E}" srcOrd="2" destOrd="0" presId="urn:microsoft.com/office/officeart/2005/8/layout/hProcess9"/>
    <dgm:cxn modelId="{2E889C68-63A2-462A-BDB4-775C5F98AEF5}" type="presParOf" srcId="{5B2DF87E-3AD3-44D2-9151-C5DA64BAC5A6}" destId="{986F6F79-0EC3-4382-84CA-0043DC17A971}" srcOrd="3" destOrd="0" presId="urn:microsoft.com/office/officeart/2005/8/layout/hProcess9"/>
    <dgm:cxn modelId="{C940B684-80E2-4DB4-8160-E667E96762DB}" type="presParOf" srcId="{5B2DF87E-3AD3-44D2-9151-C5DA64BAC5A6}" destId="{333D039D-2C01-4051-A251-9BED81E3A6C1}" srcOrd="4" destOrd="0" presId="urn:microsoft.com/office/officeart/2005/8/layout/hProcess9"/>
    <dgm:cxn modelId="{7C2FDE74-D111-48B6-AD3B-133D78E97AAD}" type="presParOf" srcId="{5B2DF87E-3AD3-44D2-9151-C5DA64BAC5A6}" destId="{CEFAD735-8C5E-433E-9CF1-0D27A2C14315}" srcOrd="5" destOrd="0" presId="urn:microsoft.com/office/officeart/2005/8/layout/hProcess9"/>
    <dgm:cxn modelId="{C4E160D0-F8ED-4767-986A-73EC0803C86C}" type="presParOf" srcId="{5B2DF87E-3AD3-44D2-9151-C5DA64BAC5A6}" destId="{4AD33180-C865-43B6-A722-B201C8FB3728}" srcOrd="6" destOrd="0" presId="urn:microsoft.com/office/officeart/2005/8/layout/hProcess9"/>
    <dgm:cxn modelId="{AF5BCF9D-E520-48BE-8452-230838B3130B}" type="presParOf" srcId="{5B2DF87E-3AD3-44D2-9151-C5DA64BAC5A6}" destId="{6162BD6B-4B36-4603-8A6C-1488724C6FB9}" srcOrd="7" destOrd="0" presId="urn:microsoft.com/office/officeart/2005/8/layout/hProcess9"/>
    <dgm:cxn modelId="{4939E2A5-C40B-4CC6-9342-F7485400FFA1}" type="presParOf" srcId="{5B2DF87E-3AD3-44D2-9151-C5DA64BAC5A6}" destId="{FABBE697-8BF5-40F6-9336-04D73EFF57E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5A93-2128-4D74-A90E-9B8D40962EA3}">
      <dsp:nvSpPr>
        <dsp:cNvPr id="0" name=""/>
        <dsp:cNvSpPr/>
      </dsp:nvSpPr>
      <dsp:spPr>
        <a:xfrm>
          <a:off x="592048" y="0"/>
          <a:ext cx="6709883" cy="437495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D9ADC-3C8A-47B7-BD56-7DEBCB10C63C}">
      <dsp:nvSpPr>
        <dsp:cNvPr id="0" name=""/>
        <dsp:cNvSpPr/>
      </dsp:nvSpPr>
      <dsp:spPr>
        <a:xfrm>
          <a:off x="1866734" y="1363288"/>
          <a:ext cx="1391746" cy="1749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Protecting the Government’s investment in Tertiary Education</a:t>
          </a:r>
          <a:endParaRPr lang="en-NZ" sz="1400" kern="1200" dirty="0"/>
        </a:p>
      </dsp:txBody>
      <dsp:txXfrm>
        <a:off x="1934673" y="1431227"/>
        <a:ext cx="1255868" cy="1614103"/>
      </dsp:txXfrm>
    </dsp:sp>
    <dsp:sp modelId="{18BA6C05-8E12-4497-AE77-83F763E01B7E}">
      <dsp:nvSpPr>
        <dsp:cNvPr id="0" name=""/>
        <dsp:cNvSpPr/>
      </dsp:nvSpPr>
      <dsp:spPr>
        <a:xfrm>
          <a:off x="3503232" y="1367663"/>
          <a:ext cx="1391746" cy="1749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Assuring the Minister about the viability and sustainability of institutions</a:t>
          </a:r>
          <a:endParaRPr lang="en-NZ" sz="1400" kern="1200" dirty="0"/>
        </a:p>
      </dsp:txBody>
      <dsp:txXfrm>
        <a:off x="3571171" y="1435602"/>
        <a:ext cx="1255868" cy="1614103"/>
      </dsp:txXfrm>
    </dsp:sp>
    <dsp:sp modelId="{333D039D-2C01-4051-A251-9BED81E3A6C1}">
      <dsp:nvSpPr>
        <dsp:cNvPr id="0" name=""/>
        <dsp:cNvSpPr/>
      </dsp:nvSpPr>
      <dsp:spPr>
        <a:xfrm>
          <a:off x="225830" y="1375993"/>
          <a:ext cx="1391746" cy="1749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A legal responsibility for the TEC</a:t>
          </a:r>
          <a:endParaRPr lang="en-NZ" sz="1400" kern="1200" dirty="0"/>
        </a:p>
      </dsp:txBody>
      <dsp:txXfrm>
        <a:off x="293769" y="1443932"/>
        <a:ext cx="1255868" cy="1614103"/>
      </dsp:txXfrm>
    </dsp:sp>
    <dsp:sp modelId="{4AD33180-C865-43B6-A722-B201C8FB3728}">
      <dsp:nvSpPr>
        <dsp:cNvPr id="0" name=""/>
        <dsp:cNvSpPr/>
      </dsp:nvSpPr>
      <dsp:spPr>
        <a:xfrm>
          <a:off x="6672472" y="1375826"/>
          <a:ext cx="1221508" cy="1750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Ensuring positive outcomes for students  </a:t>
          </a:r>
          <a:endParaRPr lang="en-NZ" sz="1400" kern="1200" dirty="0"/>
        </a:p>
      </dsp:txBody>
      <dsp:txXfrm>
        <a:off x="6732101" y="1435455"/>
        <a:ext cx="1102250" cy="1630986"/>
      </dsp:txXfrm>
    </dsp:sp>
    <dsp:sp modelId="{FABBE697-8BF5-40F6-9336-04D73EFF57E0}">
      <dsp:nvSpPr>
        <dsp:cNvPr id="0" name=""/>
        <dsp:cNvSpPr/>
      </dsp:nvSpPr>
      <dsp:spPr>
        <a:xfrm>
          <a:off x="5143401" y="1367680"/>
          <a:ext cx="1391746" cy="1749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We focus on overall performance with an emphasis on risk</a:t>
          </a:r>
          <a:endParaRPr lang="en-NZ" sz="1400" kern="1200" dirty="0"/>
        </a:p>
      </dsp:txBody>
      <dsp:txXfrm>
        <a:off x="5211340" y="1435619"/>
        <a:ext cx="1255868" cy="1614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D151CF28-F451-4F46-9DB6-FA831A2DC9A6}" type="datetimeFigureOut">
              <a:rPr lang="en-NZ" smtClean="0"/>
              <a:t>7/06/2019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4A92B828-71AD-4284-84B9-0C66900425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796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- Education Act – CE Must Monitor institutions that receive funding to determine viability </a:t>
            </a:r>
          </a:p>
          <a:p>
            <a:r>
              <a:rPr lang="en-NZ" dirty="0" smtClean="0"/>
              <a:t>- Government invests 2.8 billion dollars – a lot of responsibility to ensure public funding is spent wisely </a:t>
            </a:r>
            <a:r>
              <a:rPr lang="en-NZ" b="1" dirty="0" smtClean="0"/>
              <a:t>(We need to ensure investment is working and is safe) </a:t>
            </a:r>
            <a:r>
              <a:rPr lang="en-NZ" b="0" dirty="0" smtClean="0"/>
              <a:t>There are government and public expectations </a:t>
            </a:r>
          </a:p>
          <a:p>
            <a:r>
              <a:rPr lang="en-NZ" dirty="0" smtClean="0"/>
              <a:t>- To ensure investment is secure then we need to know organisations are financially viable, otherwise unable to deliver what we have agreed and paid for </a:t>
            </a:r>
          </a:p>
          <a:p>
            <a:r>
              <a:rPr lang="en-NZ" dirty="0" smtClean="0"/>
              <a:t>- Focus on overall performance – number of lenses – risk based approach – our work will be to ensure we have a good risk framework in place.    </a:t>
            </a:r>
          </a:p>
          <a:p>
            <a:r>
              <a:rPr lang="en-NZ" dirty="0" smtClean="0"/>
              <a:t>- There are hundreds of TEO’s – so we need to be wise with our resource, so we take a risk based and educational approach.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9568-A644-4749-8794-DB7D87DD23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3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Assess delivery – Is the TEO delivering against investment plan </a:t>
            </a:r>
          </a:p>
          <a:p>
            <a:r>
              <a:rPr lang="en-NZ" dirty="0" smtClean="0"/>
              <a:t>	      Is the TEO delivering against funding conditions 	</a:t>
            </a:r>
          </a:p>
          <a:p>
            <a:r>
              <a:rPr lang="en-NZ" dirty="0" smtClean="0"/>
              <a:t>                         Does the TEO spending align with the Tertiary Education strategy?   </a:t>
            </a:r>
          </a:p>
          <a:p>
            <a:r>
              <a:rPr lang="en-NZ" dirty="0" smtClean="0"/>
              <a:t>Entity capability – Financial viability </a:t>
            </a:r>
          </a:p>
          <a:p>
            <a:r>
              <a:rPr lang="en-NZ" dirty="0" smtClean="0"/>
              <a:t>                            Governance capability </a:t>
            </a:r>
          </a:p>
          <a:p>
            <a:r>
              <a:rPr lang="en-NZ" dirty="0" smtClean="0"/>
              <a:t>	         Management and process capability </a:t>
            </a:r>
          </a:p>
          <a:p>
            <a:r>
              <a:rPr lang="en-NZ" dirty="0" smtClean="0"/>
              <a:t> 	         </a:t>
            </a:r>
          </a:p>
          <a:p>
            <a:r>
              <a:rPr lang="en-NZ" dirty="0" smtClean="0"/>
              <a:t>Capital asset monitoring – (applicable TEI’s) (There are after all Crown owned assets) </a:t>
            </a:r>
          </a:p>
          <a:p>
            <a:r>
              <a:rPr lang="en-NZ" dirty="0" smtClean="0"/>
              <a:t>                                      To provide the Minister with confidence </a:t>
            </a:r>
          </a:p>
          <a:p>
            <a:r>
              <a:rPr lang="en-NZ" dirty="0" smtClean="0"/>
              <a:t>	                   Is the TEI using capital assets appropriately                      </a:t>
            </a:r>
          </a:p>
          <a:p>
            <a:r>
              <a:rPr lang="en-NZ" dirty="0" smtClean="0"/>
              <a:t>                                       Same team looks after borrowing and loan consents. </a:t>
            </a:r>
          </a:p>
          <a:p>
            <a:endParaRPr lang="en-NZ" dirty="0" smtClean="0"/>
          </a:p>
          <a:p>
            <a:r>
              <a:rPr lang="en-NZ" dirty="0" smtClean="0"/>
              <a:t>Special Monitoring - special cases where risk is assessed as being higher than normal</a:t>
            </a:r>
          </a:p>
          <a:p>
            <a:r>
              <a:rPr lang="en-NZ" dirty="0" smtClean="0"/>
              <a:t>  	          Can audit (chat about three levels of audit) </a:t>
            </a:r>
          </a:p>
          <a:p>
            <a:r>
              <a:rPr lang="en-NZ" dirty="0" smtClean="0"/>
              <a:t>	          Can review or investigate (chat about blended model of audit and review – targeting issues and better use of </a:t>
            </a:r>
            <a:r>
              <a:rPr lang="en-NZ" dirty="0" err="1" smtClean="0"/>
              <a:t>resopurce</a:t>
            </a:r>
            <a:r>
              <a:rPr lang="en-NZ" dirty="0" smtClean="0"/>
              <a:t>. </a:t>
            </a:r>
          </a:p>
          <a:p>
            <a:r>
              <a:rPr lang="en-NZ" dirty="0" smtClean="0"/>
              <a:t>	          mention new structure to include internal review capability – working better with organisations </a:t>
            </a:r>
          </a:p>
          <a:p>
            <a:endParaRPr lang="en-NZ" dirty="0" smtClean="0"/>
          </a:p>
          <a:p>
            <a:r>
              <a:rPr lang="en-NZ" dirty="0" smtClean="0"/>
              <a:t>   	                        </a:t>
            </a:r>
          </a:p>
          <a:p>
            <a:r>
              <a:rPr lang="en-NZ" dirty="0" smtClean="0"/>
              <a:t>   </a:t>
            </a:r>
          </a:p>
          <a:p>
            <a:r>
              <a:rPr lang="en-NZ" dirty="0" smtClean="0"/>
              <a:t>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9568-A644-4749-8794-DB7D87DD23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There is a close relationship between investment and monitoring. </a:t>
            </a:r>
          </a:p>
          <a:p>
            <a:endParaRPr lang="en-NZ" dirty="0" smtClean="0"/>
          </a:p>
          <a:p>
            <a:pPr marL="227526" indent="-227526">
              <a:buAutoNum type="arabicPeriod"/>
            </a:pPr>
            <a:r>
              <a:rPr lang="en-NZ" dirty="0" smtClean="0"/>
              <a:t>Make the right investment but it needs to be safe and it needs to be working.   </a:t>
            </a:r>
          </a:p>
          <a:p>
            <a:pPr marL="227526" indent="-227526">
              <a:buAutoNum type="arabicPeriod"/>
            </a:pPr>
            <a:endParaRPr lang="en-NZ" smtClean="0"/>
          </a:p>
          <a:p>
            <a:pPr marL="227526" indent="-227526">
              <a:buAutoNum type="arabicPeriod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828-71AD-4284-84B9-0C669004253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336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9568-A644-4749-8794-DB7D87DD23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6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Braithwaite – well used and tested as a base framework </a:t>
            </a:r>
          </a:p>
          <a:p>
            <a:r>
              <a:rPr lang="en-NZ" dirty="0" smtClean="0"/>
              <a:t>Can do what you like with it, but idea remains the same </a:t>
            </a:r>
          </a:p>
          <a:p>
            <a:endParaRPr lang="en-NZ" dirty="0" smtClean="0"/>
          </a:p>
          <a:p>
            <a:r>
              <a:rPr lang="en-NZ" dirty="0" smtClean="0"/>
              <a:t>Low fruit – Assist and deter – at this stage anyway </a:t>
            </a:r>
          </a:p>
          <a:p>
            <a:endParaRPr lang="en-NZ" dirty="0" smtClean="0"/>
          </a:p>
          <a:p>
            <a:r>
              <a:rPr lang="en-NZ" dirty="0" smtClean="0"/>
              <a:t>Sanctions will always be required – nature of compliance.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38B5-7D8B-48F0-8352-A9AC9B9FA1D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065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828-71AD-4284-84B9-0C669004253A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440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3976 PPT Cover Template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4533" y="4901762"/>
            <a:ext cx="5014292" cy="967818"/>
          </a:xfrm>
        </p:spPr>
        <p:txBody>
          <a:bodyPr anchor="ctr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4533" y="6011612"/>
            <a:ext cx="5014292" cy="500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7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3976 PPT Cover Template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594" y="4903758"/>
            <a:ext cx="5674231" cy="967818"/>
          </a:xfrm>
        </p:spPr>
        <p:txBody>
          <a:bodyPr anchor="ctr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594" y="6013608"/>
            <a:ext cx="5674231" cy="500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1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594" y="4903758"/>
            <a:ext cx="5674231" cy="967818"/>
          </a:xfrm>
        </p:spPr>
        <p:txBody>
          <a:bodyPr anchor="ctr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594" y="6013608"/>
            <a:ext cx="5674231" cy="500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0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94" y="1524000"/>
            <a:ext cx="7893981" cy="419714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–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1117" y="1534099"/>
            <a:ext cx="1802883" cy="14292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1117" y="1524000"/>
            <a:ext cx="1802883" cy="14292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5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23" y="4788690"/>
            <a:ext cx="6965709" cy="1357866"/>
          </a:xfrm>
        </p:spPr>
        <p:txBody>
          <a:bodyPr anchor="t"/>
          <a:lstStyle>
            <a:lvl1pPr algn="l">
              <a:lnSpc>
                <a:spcPts val="5500"/>
              </a:lnSpc>
              <a:defRPr sz="5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23" y="2956166"/>
            <a:ext cx="53808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ivider Device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1823" y="4571211"/>
            <a:ext cx="1369363" cy="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494" y="1524000"/>
            <a:ext cx="3854905" cy="419714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267" y="1524000"/>
            <a:ext cx="3878209" cy="419714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5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95" y="1524000"/>
            <a:ext cx="3871838" cy="405904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95" y="1929904"/>
            <a:ext cx="3871838" cy="37912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267" y="1524000"/>
            <a:ext cx="3878209" cy="405904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267" y="1929904"/>
            <a:ext cx="3878209" cy="379124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0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95" y="418681"/>
            <a:ext cx="7893979" cy="92752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95" y="1524000"/>
            <a:ext cx="7893981" cy="405904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15494" y="1929905"/>
            <a:ext cx="7893981" cy="3791446"/>
          </a:xfrm>
          <a:solidFill>
            <a:srgbClr val="DBD1A9">
              <a:alpha val="40000"/>
            </a:srgb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5495" y="1508451"/>
            <a:ext cx="7893981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6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15494" y="1524000"/>
            <a:ext cx="7893981" cy="4197351"/>
          </a:xfrm>
          <a:solidFill>
            <a:srgbClr val="DBD1A9">
              <a:alpha val="40000"/>
            </a:srgb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32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0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>
                <a:solidFill>
                  <a:srgbClr val="343032"/>
                </a:solidFill>
              </a:rPr>
              <a:pPr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9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23" y="3086577"/>
            <a:ext cx="6931844" cy="1357866"/>
          </a:xfrm>
        </p:spPr>
        <p:txBody>
          <a:bodyPr anchor="b" anchorCtr="0">
            <a:normAutofit/>
          </a:bodyPr>
          <a:lstStyle>
            <a:lvl1pPr algn="l">
              <a:lnSpc>
                <a:spcPts val="5500"/>
              </a:lnSpc>
              <a:defRPr sz="4000" b="0" cap="none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23" y="4801897"/>
            <a:ext cx="6931844" cy="1500187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ivider Device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1823" y="4571211"/>
            <a:ext cx="1369363" cy="158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59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Watermark.pn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 b="8467"/>
          <a:stretch/>
        </p:blipFill>
        <p:spPr>
          <a:xfrm>
            <a:off x="6060778" y="3563113"/>
            <a:ext cx="3083222" cy="32948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495" y="418680"/>
            <a:ext cx="7893981" cy="9275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92" y="1524000"/>
            <a:ext cx="7880108" cy="41971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824" y="6657452"/>
            <a:ext cx="846084" cy="12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fld id="{7318FDD9-C792-9A4A-AB54-C6B0F61A1749}" type="datetimeFigureOut">
              <a:rPr lang="en-US" smtClean="0">
                <a:solidFill>
                  <a:srgbClr val="343032"/>
                </a:solidFill>
              </a:rPr>
              <a:pPr defTabSz="457200"/>
              <a:t>6/7/2019</a:t>
            </a:fld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615" y="6657452"/>
            <a:ext cx="5502669" cy="12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3430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386" y="6657452"/>
            <a:ext cx="2133600" cy="12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fld id="{3D7E66F4-7F49-5142-AA5F-4193891D626C}" type="slidenum">
              <a:rPr lang="en-US" smtClean="0">
                <a:solidFill>
                  <a:srgbClr val="343032"/>
                </a:solidFill>
              </a:rPr>
              <a:pPr defTabSz="457200"/>
              <a:t>‹#›</a:t>
            </a:fld>
            <a:endParaRPr lang="en-US" dirty="0">
              <a:solidFill>
                <a:srgbClr val="343032"/>
              </a:solidFill>
            </a:endParaRPr>
          </a:p>
        </p:txBody>
      </p:sp>
      <p:pic>
        <p:nvPicPr>
          <p:cNvPr id="8" name="Picture 7" descr="TEC Logo for PPT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8" y="6048933"/>
            <a:ext cx="1673292" cy="4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500" b="0" kern="1200">
          <a:solidFill>
            <a:schemeClr val="accent2"/>
          </a:solidFill>
          <a:latin typeface="Georgia"/>
          <a:ea typeface="+mj-ea"/>
          <a:cs typeface="Georgia"/>
        </a:defRPr>
      </a:lvl1pPr>
    </p:titleStyle>
    <p:bodyStyle>
      <a:lvl1pPr marL="179388" indent="-179388" algn="l" defTabSz="457200" rtl="0" eaLnBrk="1" latinLnBrk="0" hangingPunct="1">
        <a:spcBef>
          <a:spcPts val="0"/>
        </a:spcBef>
        <a:spcAft>
          <a:spcPts val="800"/>
        </a:spcAft>
        <a:buSzPct val="100000"/>
        <a:buFont typeface="Lucida Grande"/>
        <a:buChar char="›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358775" indent="-179388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38163" indent="-179388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719138" indent="-180975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898525" indent="-179388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do we monitor?</a:t>
            </a:r>
            <a:endParaRPr lang="en-NZ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750545"/>
              </p:ext>
            </p:extLst>
          </p:nvPr>
        </p:nvGraphicFramePr>
        <p:xfrm>
          <a:off x="615494" y="1151460"/>
          <a:ext cx="7893981" cy="437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7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 we monitor?</a:t>
            </a:r>
            <a:endParaRPr lang="en-N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8143" y="1359943"/>
            <a:ext cx="7689850" cy="45386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en-NZ" alt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We monitor risk through multiple lenses</a:t>
            </a:r>
          </a:p>
          <a:p>
            <a:pPr eaLnBrk="1" hangingPunct="1">
              <a:buFontTx/>
              <a:buNone/>
            </a:pPr>
            <a:endParaRPr lang="en-AU" altLang="en-US" sz="2200" dirty="0" smtClean="0"/>
          </a:p>
        </p:txBody>
      </p:sp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539750" y="2490788"/>
            <a:ext cx="7969726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-107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itchFamily="-107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-107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-107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7" charset="0"/>
              </a:defRPr>
            </a:lvl9pPr>
          </a:lstStyle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61573" y="1768214"/>
            <a:ext cx="7478931" cy="2569014"/>
            <a:chOff x="2235" y="6419"/>
            <a:chExt cx="6345" cy="1589"/>
          </a:xfrm>
        </p:grpSpPr>
        <p:sp>
          <p:nvSpPr>
            <p:cNvPr id="8" name="AutoShape 5"/>
            <p:cNvSpPr>
              <a:spLocks noChangeAspect="1" noChangeArrowheads="1"/>
            </p:cNvSpPr>
            <p:nvPr/>
          </p:nvSpPr>
          <p:spPr bwMode="auto">
            <a:xfrm>
              <a:off x="2252" y="6419"/>
              <a:ext cx="6328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9pPr>
            </a:lstStyle>
            <a:p>
              <a:pPr eaLnBrk="1" hangingPunct="1"/>
              <a:endParaRPr lang="en-US" altLang="en-US" dirty="0">
                <a:ea typeface="ＭＳ Ｐゴシック" pitchFamily="34" charset="-128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235" y="6606"/>
              <a:ext cx="1685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9pPr>
            </a:lstStyle>
            <a:p>
              <a:pPr algn="ctr" eaLnBrk="1" hangingPunct="1"/>
              <a:endParaRPr lang="en-NZ" altLang="en-US" sz="1400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  <a:p>
              <a:pPr algn="ctr" eaLnBrk="1" hangingPunct="1"/>
              <a:r>
                <a:rPr lang="en-NZ" altLang="en-US" sz="1400" dirty="0" smtClean="0">
                  <a:latin typeface="Aharoni" panose="02010803020104030203" pitchFamily="2" charset="-79"/>
                  <a:ea typeface="ＭＳ Ｐゴシック" pitchFamily="34" charset="-128"/>
                  <a:cs typeface="Aharoni" panose="02010803020104030203" pitchFamily="2" charset="-79"/>
                </a:rPr>
                <a:t>We assess delivery </a:t>
              </a:r>
              <a:endParaRPr lang="en-NZ" altLang="en-US" sz="2000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  <a:p>
              <a:pPr algn="ctr" eaLnBrk="1" hangingPunct="1"/>
              <a:endParaRPr lang="en-NZ" altLang="en-US" sz="1400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015" y="6606"/>
              <a:ext cx="1441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9pPr>
            </a:lstStyle>
            <a:p>
              <a:pPr algn="ctr" eaLnBrk="1" hangingPunct="1"/>
              <a:endParaRPr lang="en-NZ" altLang="en-US" sz="1400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  <a:p>
              <a:pPr algn="ctr" eaLnBrk="1" hangingPunct="1"/>
              <a:r>
                <a:rPr lang="en-NZ" altLang="en-US" sz="1400" dirty="0" smtClean="0">
                  <a:latin typeface="Aharoni" panose="02010803020104030203" pitchFamily="2" charset="-79"/>
                  <a:ea typeface="ＭＳ Ｐゴシック" pitchFamily="34" charset="-128"/>
                  <a:cs typeface="Aharoni" panose="02010803020104030203" pitchFamily="2" charset="-79"/>
                </a:rPr>
                <a:t>We monitor capability </a:t>
              </a:r>
              <a:endParaRPr lang="en-AU" altLang="en-US" sz="1400" dirty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563" y="6606"/>
              <a:ext cx="1333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9pPr>
            </a:lstStyle>
            <a:p>
              <a:pPr algn="ctr" eaLnBrk="1" hangingPunct="1"/>
              <a:endParaRPr lang="en-NZ" altLang="en-US" sz="1400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  <a:p>
              <a:pPr algn="ctr" eaLnBrk="1" hangingPunct="1"/>
              <a:r>
                <a:rPr lang="en-NZ" altLang="en-US" sz="1400" dirty="0" smtClean="0">
                  <a:latin typeface="Aharoni" panose="02010803020104030203" pitchFamily="2" charset="-79"/>
                  <a:ea typeface="ＭＳ Ｐゴシック" pitchFamily="34" charset="-128"/>
                  <a:cs typeface="Aharoni" panose="02010803020104030203" pitchFamily="2" charset="-79"/>
                </a:rPr>
                <a:t>Capital asset monitoring </a:t>
              </a:r>
              <a:endParaRPr lang="en-AU" altLang="en-US" sz="1400" dirty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90" y="6606"/>
              <a:ext cx="1468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9pPr>
            </a:lstStyle>
            <a:p>
              <a:pPr algn="ctr" eaLnBrk="1" hangingPunct="1"/>
              <a:endParaRPr lang="en-AU" altLang="en-US" sz="1400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  <a:p>
              <a:pPr algn="ctr" eaLnBrk="1" hangingPunct="1"/>
              <a:r>
                <a:rPr lang="en-AU" altLang="en-US" sz="1400" dirty="0" smtClean="0">
                  <a:latin typeface="Aharoni" panose="02010803020104030203" pitchFamily="2" charset="-79"/>
                  <a:ea typeface="ＭＳ Ｐゴシック" pitchFamily="34" charset="-128"/>
                  <a:cs typeface="Aharoni" panose="02010803020104030203" pitchFamily="2" charset="-79"/>
                </a:rPr>
                <a:t>Special monitoring </a:t>
              </a:r>
              <a:endParaRPr lang="en-AU" altLang="en-US" sz="1400" dirty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411" y="7659"/>
              <a:ext cx="4090" cy="3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-107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7" charset="0"/>
                </a:defRPr>
              </a:lvl9pPr>
            </a:lstStyle>
            <a:p>
              <a:pPr algn="ctr" eaLnBrk="1" hangingPunct="1"/>
              <a:r>
                <a:rPr lang="en-NZ" altLang="en-US" sz="1400" dirty="0" smtClean="0">
                  <a:latin typeface="Aharoni" panose="02010803020104030203" pitchFamily="2" charset="-79"/>
                  <a:ea typeface="ＭＳ Ｐゴシック" pitchFamily="34" charset="-128"/>
                  <a:cs typeface="Aharoni" panose="02010803020104030203" pitchFamily="2" charset="-79"/>
                </a:rPr>
                <a:t>Overall risk to sustainability of TEO and delivery to students </a:t>
              </a:r>
              <a:endParaRPr lang="en-AU" altLang="en-US" sz="1400" dirty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27" name="Down Arrow 26"/>
          <p:cNvSpPr/>
          <p:nvPr/>
        </p:nvSpPr>
        <p:spPr>
          <a:xfrm>
            <a:off x="3714061" y="3105264"/>
            <a:ext cx="600629" cy="6583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9" name="Down Arrow 28"/>
          <p:cNvSpPr/>
          <p:nvPr/>
        </p:nvSpPr>
        <p:spPr>
          <a:xfrm>
            <a:off x="2195941" y="3105264"/>
            <a:ext cx="627692" cy="6338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40" y="3109066"/>
            <a:ext cx="7127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52" y="3077324"/>
            <a:ext cx="7127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Investment and Monitoring – Relationship </a:t>
            </a:r>
            <a:endParaRPr lang="en-NZ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2946" y="2362201"/>
            <a:ext cx="1703054" cy="3745232"/>
            <a:chOff x="380996" y="2630048"/>
            <a:chExt cx="1391746" cy="1753365"/>
          </a:xfrm>
        </p:grpSpPr>
        <p:sp>
          <p:nvSpPr>
            <p:cNvPr id="5" name="Rounded Rectangle 4"/>
            <p:cNvSpPr/>
            <p:nvPr/>
          </p:nvSpPr>
          <p:spPr>
            <a:xfrm>
              <a:off x="380996" y="2630048"/>
              <a:ext cx="1391746" cy="17533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48935" y="2697987"/>
              <a:ext cx="1255868" cy="1617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Outcomes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kern="1200" dirty="0" smtClean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Strategy and plans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Demand drivers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kern="1200" dirty="0" smtClean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Market capability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Cost efficiency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kern="1200" dirty="0" smtClean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Incentives and sanctions </a:t>
              </a:r>
              <a:r>
                <a:rPr lang="en-NZ" sz="1400" kern="1200" dirty="0" smtClean="0"/>
                <a:t> </a:t>
              </a:r>
              <a:endParaRPr lang="en-NZ" sz="1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0736" y="2469388"/>
            <a:ext cx="1703054" cy="3638045"/>
            <a:chOff x="380996" y="2630048"/>
            <a:chExt cx="1391746" cy="1753365"/>
          </a:xfrm>
        </p:grpSpPr>
        <p:sp>
          <p:nvSpPr>
            <p:cNvPr id="10" name="Rounded Rectangle 9"/>
            <p:cNvSpPr/>
            <p:nvPr/>
          </p:nvSpPr>
          <p:spPr>
            <a:xfrm>
              <a:off x="380996" y="2630048"/>
              <a:ext cx="1391746" cy="17533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48935" y="2697987"/>
              <a:ext cx="1323807" cy="1617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Performance 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kern="1200" dirty="0" smtClean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Risk management (provider)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Intervention toolbox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kern="1200" dirty="0" smtClean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Self assurance 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dirty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Effective monitoring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dirty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Inform investment decisions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1800" y="2514600"/>
            <a:ext cx="1703054" cy="3638044"/>
            <a:chOff x="380996" y="2630048"/>
            <a:chExt cx="1391746" cy="1753365"/>
          </a:xfrm>
        </p:grpSpPr>
        <p:sp>
          <p:nvSpPr>
            <p:cNvPr id="13" name="Rounded Rectangle 12"/>
            <p:cNvSpPr/>
            <p:nvPr/>
          </p:nvSpPr>
          <p:spPr>
            <a:xfrm>
              <a:off x="380996" y="2630048"/>
              <a:ext cx="1391746" cy="17533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48935" y="2697987"/>
              <a:ext cx="1255868" cy="1617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Impacts and outcomes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400" kern="1200" dirty="0" smtClean="0"/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Links to policy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dirty="0" smtClean="0"/>
                <a:t> </a:t>
              </a:r>
            </a:p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 dirty="0" smtClean="0"/>
                <a:t>Links to investment decisions</a:t>
              </a:r>
              <a:endParaRPr lang="en-NZ" sz="1400" kern="1200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733587" y="1066800"/>
            <a:ext cx="1401771" cy="785780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Make the right Investment 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71831" y="1066800"/>
            <a:ext cx="1440864" cy="791035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Keep Investment Safe and Delivered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83329" y="1061545"/>
            <a:ext cx="1440864" cy="791035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Evaluate if Investment is making a difference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438400" y="3917885"/>
            <a:ext cx="1216152" cy="484632"/>
          </a:xfrm>
          <a:prstGeom prst="leftRightArrow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Right Arrow 18"/>
          <p:cNvSpPr/>
          <p:nvPr/>
        </p:nvSpPr>
        <p:spPr>
          <a:xfrm>
            <a:off x="2557272" y="1220001"/>
            <a:ext cx="978408" cy="484632"/>
          </a:xfrm>
          <a:prstGeom prst="rightArrow">
            <a:avLst/>
          </a:prstGeom>
          <a:gradFill>
            <a:gsLst>
              <a:gs pos="5300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ight Arrow 19"/>
          <p:cNvSpPr/>
          <p:nvPr/>
        </p:nvSpPr>
        <p:spPr>
          <a:xfrm>
            <a:off x="5715000" y="1279187"/>
            <a:ext cx="978408" cy="484632"/>
          </a:xfrm>
          <a:prstGeom prst="rightArrow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4226013" y="2023241"/>
            <a:ext cx="73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MCO </a:t>
            </a:r>
            <a:endParaRPr lang="en-NZ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2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TEO monitoring activity cycle</a:t>
            </a:r>
            <a:endParaRPr lang="en-NZ" dirty="0"/>
          </a:p>
        </p:txBody>
      </p:sp>
      <p:sp>
        <p:nvSpPr>
          <p:cNvPr id="4" name="Circular Arrow 3"/>
          <p:cNvSpPr/>
          <p:nvPr/>
        </p:nvSpPr>
        <p:spPr>
          <a:xfrm>
            <a:off x="2528838" y="2096286"/>
            <a:ext cx="3402256" cy="3402256"/>
          </a:xfrm>
          <a:prstGeom prst="circularArrow">
            <a:avLst>
              <a:gd name="adj1" fmla="val 5274"/>
              <a:gd name="adj2" fmla="val 312630"/>
              <a:gd name="adj3" fmla="val 14264564"/>
              <a:gd name="adj4" fmla="val 17105730"/>
              <a:gd name="adj5" fmla="val 5477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3596588" y="2100902"/>
            <a:ext cx="1266757" cy="633379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Identify risk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72285" y="2983825"/>
            <a:ext cx="1266757" cy="633379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Assess risk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50016" y="4026191"/>
            <a:ext cx="1266757" cy="633379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Respond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96588" y="4861354"/>
            <a:ext cx="1266757" cy="633379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Monitor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49761" y="4026191"/>
            <a:ext cx="1266757" cy="633379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Learn (TEC)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82955" y="2983825"/>
            <a:ext cx="1266757" cy="633379"/>
          </a:xfrm>
          <a:custGeom>
            <a:avLst/>
            <a:gdLst>
              <a:gd name="connsiteX0" fmla="*/ 0 w 1515070"/>
              <a:gd name="connsiteY0" fmla="*/ 126258 h 757535"/>
              <a:gd name="connsiteX1" fmla="*/ 126258 w 1515070"/>
              <a:gd name="connsiteY1" fmla="*/ 0 h 757535"/>
              <a:gd name="connsiteX2" fmla="*/ 1388812 w 1515070"/>
              <a:gd name="connsiteY2" fmla="*/ 0 h 757535"/>
              <a:gd name="connsiteX3" fmla="*/ 1515070 w 1515070"/>
              <a:gd name="connsiteY3" fmla="*/ 126258 h 757535"/>
              <a:gd name="connsiteX4" fmla="*/ 1515070 w 1515070"/>
              <a:gd name="connsiteY4" fmla="*/ 631277 h 757535"/>
              <a:gd name="connsiteX5" fmla="*/ 1388812 w 1515070"/>
              <a:gd name="connsiteY5" fmla="*/ 757535 h 757535"/>
              <a:gd name="connsiteX6" fmla="*/ 126258 w 1515070"/>
              <a:gd name="connsiteY6" fmla="*/ 757535 h 757535"/>
              <a:gd name="connsiteX7" fmla="*/ 0 w 1515070"/>
              <a:gd name="connsiteY7" fmla="*/ 631277 h 757535"/>
              <a:gd name="connsiteX8" fmla="*/ 0 w 1515070"/>
              <a:gd name="connsiteY8" fmla="*/ 126258 h 7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070" h="757535">
                <a:moveTo>
                  <a:pt x="0" y="126258"/>
                </a:moveTo>
                <a:cubicBezTo>
                  <a:pt x="0" y="56528"/>
                  <a:pt x="56528" y="0"/>
                  <a:pt x="126258" y="0"/>
                </a:cubicBezTo>
                <a:lnTo>
                  <a:pt x="1388812" y="0"/>
                </a:lnTo>
                <a:cubicBezTo>
                  <a:pt x="1458542" y="0"/>
                  <a:pt x="1515070" y="56528"/>
                  <a:pt x="1515070" y="126258"/>
                </a:cubicBezTo>
                <a:lnTo>
                  <a:pt x="1515070" y="631277"/>
                </a:lnTo>
                <a:cubicBezTo>
                  <a:pt x="1515070" y="701007"/>
                  <a:pt x="1458542" y="757535"/>
                  <a:pt x="1388812" y="757535"/>
                </a:cubicBezTo>
                <a:lnTo>
                  <a:pt x="126258" y="757535"/>
                </a:lnTo>
                <a:cubicBezTo>
                  <a:pt x="56528" y="757535"/>
                  <a:pt x="0" y="701007"/>
                  <a:pt x="0" y="631277"/>
                </a:cubicBezTo>
                <a:lnTo>
                  <a:pt x="0" y="1262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40" tIns="97940" rIns="97940" bIns="979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Educate (sector)</a:t>
            </a:r>
            <a:endParaRPr lang="en-NZ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4572000" y="1413192"/>
            <a:ext cx="3528392" cy="429665"/>
          </a:xfrm>
          <a:prstGeom prst="accentCallout1">
            <a:avLst>
              <a:gd name="adj1" fmla="val 62297"/>
              <a:gd name="adj2" fmla="val -627"/>
              <a:gd name="adj3" fmla="val 144592"/>
              <a:gd name="adj4" fmla="val -998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NZ" sz="1000" b="1" dirty="0" smtClean="0">
                <a:solidFill>
                  <a:schemeClr val="tx1"/>
                </a:solidFill>
              </a:rPr>
              <a:t>Ability to identify current and future risk : 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Audits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Complaints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Data analysis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Financial analysis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Governance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Other agency reference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Internal knowledge</a:t>
            </a:r>
          </a:p>
        </p:txBody>
      </p:sp>
      <p:sp>
        <p:nvSpPr>
          <p:cNvPr id="12" name="Line Callout 1 (Accent Bar) 11"/>
          <p:cNvSpPr/>
          <p:nvPr/>
        </p:nvSpPr>
        <p:spPr>
          <a:xfrm>
            <a:off x="6732240" y="2727123"/>
            <a:ext cx="2232248" cy="429665"/>
          </a:xfrm>
          <a:prstGeom prst="accentCallout1">
            <a:avLst>
              <a:gd name="adj1" fmla="val 62297"/>
              <a:gd name="adj2" fmla="val -627"/>
              <a:gd name="adj3" fmla="val 124217"/>
              <a:gd name="adj4" fmla="val -1936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NZ" sz="1000" b="1" dirty="0" smtClean="0">
                <a:solidFill>
                  <a:schemeClr val="tx1"/>
                </a:solidFill>
              </a:rPr>
              <a:t>Ability to formally assess, report and manage risk once identified:</a:t>
            </a:r>
            <a:r>
              <a:rPr lang="en-NZ" sz="1000" dirty="0" smtClean="0">
                <a:solidFill>
                  <a:schemeClr val="tx1"/>
                </a:solidFill>
              </a:rPr>
              <a:t> 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Initial assessment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Internal meetings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Discussions with TEOs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Input from external agencies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100" b="1" dirty="0">
                <a:solidFill>
                  <a:schemeClr val="accent2"/>
                </a:solidFill>
              </a:rPr>
              <a:t>Risk framework</a:t>
            </a:r>
          </a:p>
        </p:txBody>
      </p:sp>
      <p:sp>
        <p:nvSpPr>
          <p:cNvPr id="13" name="Line Callout 1 (Accent Bar) 12"/>
          <p:cNvSpPr/>
          <p:nvPr/>
        </p:nvSpPr>
        <p:spPr>
          <a:xfrm>
            <a:off x="6748034" y="4128047"/>
            <a:ext cx="2083993" cy="429665"/>
          </a:xfrm>
          <a:prstGeom prst="accentCallout1">
            <a:avLst>
              <a:gd name="adj1" fmla="val 62297"/>
              <a:gd name="adj2" fmla="val -627"/>
              <a:gd name="adj3" fmla="val 45702"/>
              <a:gd name="adj4" fmla="val -1896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NZ" sz="1000" b="1" dirty="0" smtClean="0">
                <a:solidFill>
                  <a:schemeClr val="tx1"/>
                </a:solidFill>
              </a:rPr>
              <a:t>Ability to appropriately respond to level of risk: </a:t>
            </a:r>
            <a:r>
              <a:rPr lang="en-NZ" sz="1000" dirty="0" smtClean="0">
                <a:solidFill>
                  <a:schemeClr val="tx1"/>
                </a:solidFill>
              </a:rPr>
              <a:t> 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Acknowledge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Monitor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Audit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Review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Investigate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br>
              <a:rPr lang="en-NZ" sz="1000" b="1" dirty="0" smtClean="0">
                <a:solidFill>
                  <a:schemeClr val="tx1"/>
                </a:solidFill>
              </a:rPr>
            </a:br>
            <a:r>
              <a:rPr lang="en-NZ" sz="1000" dirty="0" smtClean="0">
                <a:solidFill>
                  <a:schemeClr val="tx1"/>
                </a:solidFill>
              </a:rPr>
              <a:t>Targeted intervention</a:t>
            </a:r>
          </a:p>
        </p:txBody>
      </p:sp>
      <p:sp>
        <p:nvSpPr>
          <p:cNvPr id="14" name="Line Callout 1 (Accent Bar) 13"/>
          <p:cNvSpPr/>
          <p:nvPr/>
        </p:nvSpPr>
        <p:spPr>
          <a:xfrm>
            <a:off x="4607515" y="5740416"/>
            <a:ext cx="3528392" cy="352879"/>
          </a:xfrm>
          <a:prstGeom prst="accentCallout1">
            <a:avLst>
              <a:gd name="adj1" fmla="val 62297"/>
              <a:gd name="adj2" fmla="val -627"/>
              <a:gd name="adj3" fmla="val -32813"/>
              <a:gd name="adj4" fmla="val -824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NZ" sz="1000" b="1" dirty="0" smtClean="0">
                <a:solidFill>
                  <a:schemeClr val="tx1"/>
                </a:solidFill>
              </a:rPr>
              <a:t>Ability to effectively monitor mitigations and response to risk:</a:t>
            </a:r>
            <a:r>
              <a:rPr lang="en-NZ" sz="1000" dirty="0" smtClean="0">
                <a:solidFill>
                  <a:schemeClr val="tx1"/>
                </a:solidFill>
              </a:rPr>
              <a:t>  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Complaints register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100" b="1" dirty="0" smtClean="0">
                <a:solidFill>
                  <a:schemeClr val="accent2"/>
                </a:solidFill>
              </a:rPr>
              <a:t>Risk register</a:t>
            </a:r>
            <a:r>
              <a:rPr lang="en-NZ" sz="1050" dirty="0" smtClean="0">
                <a:solidFill>
                  <a:schemeClr val="accent2"/>
                </a:solidFill>
              </a:rPr>
              <a:t>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Formal regular monitoring</a:t>
            </a:r>
          </a:p>
        </p:txBody>
      </p:sp>
      <p:sp>
        <p:nvSpPr>
          <p:cNvPr id="15" name="Line Callout 1 (Accent Bar) 14"/>
          <p:cNvSpPr/>
          <p:nvPr/>
        </p:nvSpPr>
        <p:spPr>
          <a:xfrm>
            <a:off x="179512" y="4869160"/>
            <a:ext cx="2070249" cy="553565"/>
          </a:xfrm>
          <a:prstGeom prst="accentCallout1">
            <a:avLst>
              <a:gd name="adj1" fmla="val 23436"/>
              <a:gd name="adj2" fmla="val 96276"/>
              <a:gd name="adj3" fmla="val -13269"/>
              <a:gd name="adj4" fmla="val 114529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NZ" sz="1000" b="1" dirty="0" smtClean="0">
                <a:solidFill>
                  <a:schemeClr val="tx1"/>
                </a:solidFill>
              </a:rPr>
              <a:t>Ability to learn and enhance internal skills </a:t>
            </a:r>
            <a:r>
              <a:rPr lang="en-NZ" sz="1000" dirty="0" smtClean="0">
                <a:solidFill>
                  <a:schemeClr val="tx1"/>
                </a:solidFill>
              </a:rPr>
              <a:t>:  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Internal review of process and response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Internal feedback and continuous improvement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Seek customer feedback on TEC actions and engagement</a:t>
            </a:r>
          </a:p>
        </p:txBody>
      </p:sp>
      <p:sp>
        <p:nvSpPr>
          <p:cNvPr id="16" name="Line Callout 1 (Accent Bar) 15"/>
          <p:cNvSpPr/>
          <p:nvPr/>
        </p:nvSpPr>
        <p:spPr>
          <a:xfrm>
            <a:off x="98512" y="2146167"/>
            <a:ext cx="2241240" cy="536010"/>
          </a:xfrm>
          <a:prstGeom prst="accentCallout1">
            <a:avLst>
              <a:gd name="adj1" fmla="val 81070"/>
              <a:gd name="adj2" fmla="val 92422"/>
              <a:gd name="adj3" fmla="val 138478"/>
              <a:gd name="adj4" fmla="val 10610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NZ" sz="1000" b="1" dirty="0" smtClean="0">
                <a:solidFill>
                  <a:schemeClr val="tx1"/>
                </a:solidFill>
              </a:rPr>
              <a:t>Ability to use information and learning to educate  sector: </a:t>
            </a:r>
            <a:r>
              <a:rPr lang="en-NZ" sz="1000" dirty="0" smtClean="0">
                <a:solidFill>
                  <a:schemeClr val="tx1"/>
                </a:solidFill>
              </a:rPr>
              <a:t> </a:t>
            </a:r>
          </a:p>
          <a:p>
            <a:pPr defTabSz="914400"/>
            <a:r>
              <a:rPr lang="en-NZ" sz="1000" dirty="0" smtClean="0">
                <a:solidFill>
                  <a:schemeClr val="tx1"/>
                </a:solidFill>
              </a:rPr>
              <a:t>Informal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Formal feedback to customer after intervention </a:t>
            </a:r>
            <a:r>
              <a:rPr lang="en-NZ" sz="1000" b="1" dirty="0" smtClean="0">
                <a:solidFill>
                  <a:schemeClr val="tx1"/>
                </a:solidFill>
              </a:rPr>
              <a:t>| </a:t>
            </a:r>
            <a:r>
              <a:rPr lang="en-NZ" sz="1000" dirty="0" smtClean="0">
                <a:solidFill>
                  <a:schemeClr val="tx1"/>
                </a:solidFill>
              </a:rPr>
              <a:t>Formal feedback to sector via periodic correspondence, website </a:t>
            </a:r>
            <a:r>
              <a:rPr lang="en-NZ" sz="1000" dirty="0" err="1" smtClean="0">
                <a:solidFill>
                  <a:schemeClr val="tx1"/>
                </a:solidFill>
              </a:rPr>
              <a:t>etc</a:t>
            </a:r>
            <a:endParaRPr lang="en-NZ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63485" y="1036861"/>
            <a:ext cx="4882243" cy="4359729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47557" y="1469571"/>
            <a:ext cx="1820636" cy="331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3784174">
            <a:off x="5160195" y="2907410"/>
            <a:ext cx="21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Compliance Costs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4690916" y="1131163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50" dirty="0" smtClean="0"/>
              <a:t>High </a:t>
            </a:r>
            <a:endParaRPr lang="en-NZ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743701" y="4908506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50" dirty="0" smtClean="0"/>
              <a:t>Low </a:t>
            </a:r>
            <a:endParaRPr lang="en-NZ" sz="105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04357" y="4588329"/>
            <a:ext cx="4024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77885" y="3731079"/>
            <a:ext cx="3037115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89814" y="2743200"/>
            <a:ext cx="1853293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55914" y="4820020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Make it easy to comply  </a:t>
            </a:r>
          </a:p>
          <a:p>
            <a:pPr algn="ctr"/>
            <a:r>
              <a:rPr lang="en-NZ" sz="800" dirty="0" smtClean="0"/>
              <a:t>Those willing to do right thing </a:t>
            </a:r>
            <a:endParaRPr lang="en-NZ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2807796" y="4051893"/>
            <a:ext cx="2733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dirty="0" smtClean="0"/>
              <a:t>Assist to comply   </a:t>
            </a:r>
          </a:p>
          <a:p>
            <a:pPr algn="ctr"/>
            <a:r>
              <a:rPr lang="en-NZ" sz="800" dirty="0" smtClean="0"/>
              <a:t>Those that don’t always succeed in doing he right thing </a:t>
            </a:r>
            <a:endParaRPr lang="en-NZ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3276675" y="3126921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dirty="0" smtClean="0"/>
              <a:t>Deter by detection  </a:t>
            </a:r>
          </a:p>
          <a:p>
            <a:pPr algn="ctr"/>
            <a:r>
              <a:rPr lang="en-NZ" sz="800" dirty="0" smtClean="0"/>
              <a:t>Those who will push compliance  </a:t>
            </a:r>
            <a:endParaRPr lang="en-NZ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3632866" y="2150970"/>
            <a:ext cx="101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dirty="0" smtClean="0"/>
              <a:t>Sanction  </a:t>
            </a:r>
          </a:p>
          <a:p>
            <a:pPr algn="ctr"/>
            <a:r>
              <a:rPr lang="en-NZ" sz="800" dirty="0" smtClean="0"/>
              <a:t>Those not willing  </a:t>
            </a:r>
            <a:endParaRPr lang="en-NZ" sz="8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484555" y="1345857"/>
            <a:ext cx="2156475" cy="35626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8053173">
            <a:off x="379470" y="2721678"/>
            <a:ext cx="411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Risk  </a:t>
            </a:r>
            <a:endParaRPr lang="en-NZ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083108" y="400872"/>
            <a:ext cx="426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Compliance Triangle</a:t>
            </a:r>
            <a:r>
              <a:rPr lang="en-NZ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NZ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4038" y="1091941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50" dirty="0" smtClean="0"/>
              <a:t>High </a:t>
            </a:r>
            <a:endParaRPr lang="en-NZ" sz="1050" dirty="0"/>
          </a:p>
        </p:txBody>
      </p:sp>
      <p:sp>
        <p:nvSpPr>
          <p:cNvPr id="59" name="TextBox 58"/>
          <p:cNvSpPr txBox="1"/>
          <p:nvPr/>
        </p:nvSpPr>
        <p:spPr>
          <a:xfrm>
            <a:off x="1138123" y="5162422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50" dirty="0" smtClean="0"/>
              <a:t>Low </a:t>
            </a:r>
            <a:endParaRPr lang="en-NZ" sz="1050" dirty="0"/>
          </a:p>
        </p:txBody>
      </p:sp>
      <p:sp>
        <p:nvSpPr>
          <p:cNvPr id="63" name="Right Brace 62"/>
          <p:cNvSpPr/>
          <p:nvPr/>
        </p:nvSpPr>
        <p:spPr>
          <a:xfrm>
            <a:off x="7213701" y="3809179"/>
            <a:ext cx="419548" cy="1558300"/>
          </a:xfrm>
          <a:prstGeom prst="rightBrace">
            <a:avLst>
              <a:gd name="adj1" fmla="val 11133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5" name="Right Brace 64"/>
          <p:cNvSpPr/>
          <p:nvPr/>
        </p:nvSpPr>
        <p:spPr>
          <a:xfrm>
            <a:off x="7226950" y="2743201"/>
            <a:ext cx="419548" cy="1065978"/>
          </a:xfrm>
          <a:prstGeom prst="rightBrace">
            <a:avLst>
              <a:gd name="adj1" fmla="val 11133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6" name="Right Brace 65"/>
          <p:cNvSpPr/>
          <p:nvPr/>
        </p:nvSpPr>
        <p:spPr>
          <a:xfrm>
            <a:off x="7226950" y="1345856"/>
            <a:ext cx="419548" cy="1372429"/>
          </a:xfrm>
          <a:prstGeom prst="rightBrace">
            <a:avLst>
              <a:gd name="adj1" fmla="val 11133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TextBox 66"/>
          <p:cNvSpPr txBox="1"/>
          <p:nvPr/>
        </p:nvSpPr>
        <p:spPr>
          <a:xfrm>
            <a:off x="7633249" y="440366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Education </a:t>
            </a:r>
            <a:endParaRPr lang="en-NZ" dirty="0"/>
          </a:p>
        </p:txBody>
      </p:sp>
      <p:sp>
        <p:nvSpPr>
          <p:cNvPr id="68" name="TextBox 67"/>
          <p:cNvSpPr txBox="1"/>
          <p:nvPr/>
        </p:nvSpPr>
        <p:spPr>
          <a:xfrm>
            <a:off x="7633249" y="309207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Persuasion</a:t>
            </a:r>
            <a:endParaRPr lang="en-NZ" dirty="0"/>
          </a:p>
        </p:txBody>
      </p:sp>
      <p:sp>
        <p:nvSpPr>
          <p:cNvPr id="69" name="TextBox 68"/>
          <p:cNvSpPr txBox="1"/>
          <p:nvPr/>
        </p:nvSpPr>
        <p:spPr>
          <a:xfrm>
            <a:off x="7676531" y="184740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Sanction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66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8680"/>
            <a:ext cx="7893981" cy="927513"/>
          </a:xfrm>
        </p:spPr>
        <p:txBody>
          <a:bodyPr/>
          <a:lstStyle/>
          <a:p>
            <a:pPr algn="ctr"/>
            <a:r>
              <a:rPr lang="en-NZ" b="1" dirty="0" smtClean="0"/>
              <a:t>Beyond Compliance  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93981" cy="4197147"/>
          </a:xfrm>
        </p:spPr>
        <p:txBody>
          <a:bodyPr/>
          <a:lstStyle/>
          <a:p>
            <a:r>
              <a:rPr lang="en-NZ" sz="2400" dirty="0" smtClean="0">
                <a:solidFill>
                  <a:schemeClr val="accent1"/>
                </a:solidFill>
              </a:rPr>
              <a:t>Intelligence led </a:t>
            </a:r>
            <a:r>
              <a:rPr lang="en-NZ" sz="1800" i="1" dirty="0" smtClean="0">
                <a:solidFill>
                  <a:schemeClr val="accent1"/>
                </a:solidFill>
              </a:rPr>
              <a:t>(being smarter with data – proactive approach) </a:t>
            </a:r>
            <a:r>
              <a:rPr lang="en-NZ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Risk based </a:t>
            </a:r>
            <a:r>
              <a:rPr lang="en-NZ" sz="1800" i="1" dirty="0" smtClean="0">
                <a:solidFill>
                  <a:schemeClr val="accent1"/>
                </a:solidFill>
              </a:rPr>
              <a:t>(application of TEC resource to match risk) 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Strategic focus </a:t>
            </a:r>
            <a:r>
              <a:rPr lang="en-NZ" sz="1800" i="1" dirty="0" smtClean="0">
                <a:solidFill>
                  <a:schemeClr val="accent1"/>
                </a:solidFill>
              </a:rPr>
              <a:t>(taking top down approach to functional issues) 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Being flexible </a:t>
            </a:r>
            <a:r>
              <a:rPr lang="en-NZ" sz="1800" i="1" dirty="0" smtClean="0">
                <a:solidFill>
                  <a:schemeClr val="accent1"/>
                </a:solidFill>
              </a:rPr>
              <a:t>(adaptive - working with TEO’s through issues</a:t>
            </a:r>
            <a:r>
              <a:rPr lang="en-NZ" sz="2400" dirty="0" smtClean="0">
                <a:solidFill>
                  <a:schemeClr val="accent1"/>
                </a:solidFill>
              </a:rPr>
              <a:t>) 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Educating sector </a:t>
            </a:r>
            <a:r>
              <a:rPr lang="en-NZ" sz="1800" i="1" dirty="0" smtClean="0">
                <a:solidFill>
                  <a:schemeClr val="accent1"/>
                </a:solidFill>
              </a:rPr>
              <a:t>(feedback of learnings to )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Remaining vigilant and responsive to those that fail to comply   </a:t>
            </a:r>
            <a:endParaRPr lang="en-NZ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EC">
      <a:dk1>
        <a:srgbClr val="343032"/>
      </a:dk1>
      <a:lt1>
        <a:sysClr val="window" lastClr="FFFFFF"/>
      </a:lt1>
      <a:dk2>
        <a:srgbClr val="EA9922"/>
      </a:dk2>
      <a:lt2>
        <a:srgbClr val="DBD1A9"/>
      </a:lt2>
      <a:accent1>
        <a:srgbClr val="DA6D23"/>
      </a:accent1>
      <a:accent2>
        <a:srgbClr val="CE3D20"/>
      </a:accent2>
      <a:accent3>
        <a:srgbClr val="B54F5D"/>
      </a:accent3>
      <a:accent4>
        <a:srgbClr val="A6AD33"/>
      </a:accent4>
      <a:accent5>
        <a:srgbClr val="4C91A7"/>
      </a:accent5>
      <a:accent6>
        <a:srgbClr val="54987F"/>
      </a:accent6>
      <a:hlink>
        <a:srgbClr val="343032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DC4691BF00A443899034738234036697" version="1.0.0">
  <systemFields>
    <field name="Objective-Id">
      <value order="0">A1131658</value>
    </field>
    <field name="Objective-Title">
      <value order="0">2017 CAM Workshop 0 - MCO Overview</value>
    </field>
    <field name="Objective-Description">
      <value order="0"/>
    </field>
    <field name="Objective-CreationStamp">
      <value order="0">2017-11-21T00:02:08Z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2017-11-21T00:02:32Z</value>
    </field>
    <field name="Objective-Owner">
      <value order="0">Michael David</value>
    </field>
    <field name="Objective-Path">
      <value order="0">Objective Global Folder:TEC Global Folder:Tertiary Education Organisations:Sector:TO-B- CAPITAL ASSET MANAGEMENT (CAM) -NO:2017 CAM</value>
    </field>
    <field name="Objective-Parent">
      <value order="0">2017 CAM</value>
    </field>
    <field name="Objective-State">
      <value order="0">Being Drafted</value>
    </field>
    <field name="Objective-VersionId">
      <value order="0">vA2581839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qA59915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639</Words>
  <Application>Microsoft Office PowerPoint</Application>
  <PresentationFormat>On-screen Show (4:3)</PresentationFormat>
  <Paragraphs>134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Aharoni</vt:lpstr>
      <vt:lpstr>Arial</vt:lpstr>
      <vt:lpstr>Calibri</vt:lpstr>
      <vt:lpstr>David</vt:lpstr>
      <vt:lpstr>Georgia</vt:lpstr>
      <vt:lpstr>Lucida Grande</vt:lpstr>
      <vt:lpstr>Times</vt:lpstr>
      <vt:lpstr>Office Theme</vt:lpstr>
      <vt:lpstr>1_Office Theme</vt:lpstr>
      <vt:lpstr>Why do we monitor?</vt:lpstr>
      <vt:lpstr>What do we monitor?</vt:lpstr>
      <vt:lpstr>Investment and Monitoring – Relationship </vt:lpstr>
      <vt:lpstr>TEO monitoring activity cycle</vt:lpstr>
      <vt:lpstr>PowerPoint Presentation</vt:lpstr>
      <vt:lpstr>Beyond Compliance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TEC’s monitoring role</dc:title>
  <dc:creator>Dean Winter</dc:creator>
  <cp:lastModifiedBy>Louis Davis</cp:lastModifiedBy>
  <cp:revision>50</cp:revision>
  <cp:lastPrinted>2017-09-22T05:23:24Z</cp:lastPrinted>
  <dcterms:created xsi:type="dcterms:W3CDTF">2006-08-16T00:00:00Z</dcterms:created>
  <dcterms:modified xsi:type="dcterms:W3CDTF">2019-06-07T03:23:41Z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A1131658</vt:lpwstr>
  </property>
  <property fmtid="{D5CDD505-2E9C-101B-9397-08002B2CF9AE}" pid="4" name="Objective-Title">
    <vt:lpwstr>2017 CAM Workshop 0 - MCO Overview</vt:lpwstr>
  </property>
  <property fmtid="{D5CDD505-2E9C-101B-9397-08002B2CF9AE}" pid="5" name="Objective-Description">
    <vt:lpwstr/>
  </property>
  <property fmtid="{D5CDD505-2E9C-101B-9397-08002B2CF9AE}" pid="6" name="Objective-CreationStamp">
    <vt:filetime>2017-11-21T00:02:32Z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2017-11-21T00:12:29Z</vt:filetime>
  </property>
  <property fmtid="{D5CDD505-2E9C-101B-9397-08002B2CF9AE}" pid="11" name="Objective-Owner">
    <vt:lpwstr>Michael David</vt:lpwstr>
  </property>
  <property fmtid="{D5CDD505-2E9C-101B-9397-08002B2CF9AE}" pid="12" name="Objective-Path">
    <vt:lpwstr>Objective Global Folder:TEC Global Folder:Tertiary Education Organisations:Sector:TO-B- CAPITAL ASSET MANAGEMENT (CAM) -NO:2017 CAM:</vt:lpwstr>
  </property>
  <property fmtid="{D5CDD505-2E9C-101B-9397-08002B2CF9AE}" pid="13" name="Objective-Parent">
    <vt:lpwstr>2017 CAM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vA2581839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TO-B-XX/10-2620</vt:lpwstr>
  </property>
  <property fmtid="{D5CDD505-2E9C-101B-9397-08002B2CF9AE}" pid="20" name="Objective-Classification">
    <vt:lpwstr>[Inherited - none]</vt:lpwstr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  <property fmtid="{D5CDD505-2E9C-101B-9397-08002B2CF9AE}" pid="31" name="Objective-Comment">
    <vt:lpwstr/>
  </property>
  <property fmtid="{D5CDD505-2E9C-101B-9397-08002B2CF9AE}" pid="32" name="Objective-Reference [system]">
    <vt:lpwstr/>
  </property>
  <property fmtid="{D5CDD505-2E9C-101B-9397-08002B2CF9AE}" pid="33" name="Objective-Date [system]">
    <vt:lpwstr/>
  </property>
  <property fmtid="{D5CDD505-2E9C-101B-9397-08002B2CF9AE}" pid="34" name="Objective-Action [system]">
    <vt:lpwstr/>
  </property>
  <property fmtid="{D5CDD505-2E9C-101B-9397-08002B2CF9AE}" pid="35" name="Objective-Responsible [system]">
    <vt:lpwstr/>
  </property>
  <property fmtid="{D5CDD505-2E9C-101B-9397-08002B2CF9AE}" pid="36" name="Objective-Financial Year [system]">
    <vt:lpwstr/>
  </property>
  <property fmtid="{D5CDD505-2E9C-101B-9397-08002B2CF9AE}" pid="37" name="Objective-Calendar Year [system]">
    <vt:lpwstr/>
  </property>
  <property fmtid="{D5CDD505-2E9C-101B-9397-08002B2CF9AE}" pid="38" name="Objective-EDUMIS Number [system]">
    <vt:lpwstr/>
  </property>
  <property fmtid="{D5CDD505-2E9C-101B-9397-08002B2CF9AE}" pid="39" name="Objective-Sub Sector [system]">
    <vt:lpwstr/>
  </property>
  <property fmtid="{D5CDD505-2E9C-101B-9397-08002B2CF9AE}" pid="40" name="Objective-Fund Name [system]">
    <vt:lpwstr/>
  </property>
</Properties>
</file>